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7" r:id="rId6"/>
    <p:sldId id="268" r:id="rId7"/>
    <p:sldId id="260" r:id="rId8"/>
    <p:sldId id="262" r:id="rId9"/>
    <p:sldId id="263" r:id="rId10"/>
    <p:sldId id="269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3B9"/>
    <a:srgbClr val="FFCC66"/>
    <a:srgbClr val="CF4913"/>
    <a:srgbClr val="387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33F2-2D11-42D0-974E-F4F784A71DB6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706F-1C42-4E44-B0B0-449863804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906F-6451-43E7-B31B-2B74D450022D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1C14-9C24-4067-8DA1-FCC95B41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1366-C58C-4915-B443-F2BB7620E09F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CC26-67C0-4F39-A5AD-FA2F58B51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FE2C-7A01-4858-BA17-430E28AFD6FB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EE64-18E6-43DE-A92F-BB8D1962B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882F-C139-4007-887B-880FD950900B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FD53-89BF-4A66-862B-593EEEAB5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54CB-AABA-4AE9-B7E0-1A69D3E231B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771A-8331-42BC-BD56-F78DD676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99D0-247C-41C3-98BB-BD560FFACCF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7C95-8B89-4E58-B729-7AEC7455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A471-75AB-40FE-8DEC-DF1182E058C6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633C-4B4C-4191-962B-A16EFDB1F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A094-BD79-47FA-877C-1BBE2276EBD7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59A-EE69-4AE8-8999-49A88C54F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BABA-506E-46CE-8170-7DDC9E43F1F7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397D-F846-429D-A723-ACD23475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140D-0A3A-422F-B1EE-14840D2BD3EC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A50A-B380-45F8-97B7-D333A173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5475CF-AE26-425C-BD35-C74A820D4E88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3FEFE-A4E9-403D-982E-2B35D7C9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irsanovsport.68edu.ru/?page_id=19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93952336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vk.com/public1950308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resh.edu.ru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academy.mosmetod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5030886?w=wall-195030886_2" TargetMode="External"/><Relationship Id="rId2" Type="http://schemas.openxmlformats.org/officeDocument/2006/relationships/hyperlink" Target="https://vk.com/public195030886?w=wall-195030886_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195030886?w=wall-195030886_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vk.com/public195030886" TargetMode="External"/><Relationship Id="rId4" Type="http://schemas.openxmlformats.org/officeDocument/2006/relationships/hyperlink" Target="http://kirsanovsport.68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788023" cy="2592288"/>
          </a:xfrm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«Модель реализации  образовательного процесса в </a:t>
            </a:r>
            <a:br>
              <a:rPr lang="ru-RU" sz="2800" b="1" dirty="0" smtClean="0"/>
            </a:br>
            <a:r>
              <a:rPr lang="ru-RU" sz="2800" b="1" dirty="0" smtClean="0"/>
              <a:t>ОДО ФСН с применением дистанционных образовательных технологий»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7814"/>
            <a:ext cx="3960440" cy="1224136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«Детско-юношеская спортивная школа»  г.Кирсанова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3147814"/>
            <a:ext cx="0" cy="1080120"/>
          </a:xfrm>
          <a:prstGeom prst="line">
            <a:avLst/>
          </a:prstGeom>
          <a:ln w="57150">
            <a:solidFill>
              <a:srgbClr val="3D9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23825"/>
            <a:ext cx="8229600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Проблемы дистанционного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058863"/>
            <a:ext cx="2735263" cy="1008062"/>
          </a:xfrm>
          <a:prstGeom prst="roundRect">
            <a:avLst/>
          </a:prstGeom>
          <a:noFill/>
          <a:ln w="28575">
            <a:solidFill>
              <a:srgbClr val="CF4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Отсутствие очного общения между обучающимися и тренером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2355850"/>
            <a:ext cx="2735263" cy="10080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Отсутствие  необходимого инвентаря и специально оборудованного места для занятий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651250"/>
            <a:ext cx="2735263" cy="100806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Отсутствие игроков (партнера) по команде в большинстве видов спорта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1058863"/>
            <a:ext cx="2736850" cy="100806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Слабое распространение опыта использования элементов ДО  среди УДОФСН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1863" y="2355850"/>
            <a:ext cx="2736850" cy="100806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Неподготовленность обучающихся и тренерского состава к работе в сети Интернет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1863" y="3651250"/>
            <a:ext cx="2736850" cy="1008063"/>
          </a:xfrm>
          <a:prstGeom prst="roundRect">
            <a:avLst/>
          </a:prstGeom>
          <a:noFill/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Большие трудозатраты со стороны тренера</a:t>
            </a:r>
          </a:p>
        </p:txBody>
      </p:sp>
      <p:pic>
        <p:nvPicPr>
          <p:cNvPr id="11273" name="Picture 6" descr="C:\Users\Maha\Desktop\Таня ДО\Титульники\2222.jpg"/>
          <p:cNvPicPr>
            <a:picLocks noChangeAspect="1" noChangeArrowheads="1"/>
          </p:cNvPicPr>
          <p:nvPr/>
        </p:nvPicPr>
        <p:blipFill>
          <a:blip r:embed="rId2" cstate="print"/>
          <a:srcRect r="2563"/>
          <a:stretch>
            <a:fillRect/>
          </a:stretch>
        </p:blipFill>
        <p:spPr bwMode="auto">
          <a:xfrm>
            <a:off x="3138488" y="18192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123825"/>
            <a:ext cx="8229600" cy="857250"/>
          </a:xfrm>
        </p:spPr>
        <p:txBody>
          <a:bodyPr/>
          <a:lstStyle/>
          <a:p>
            <a:r>
              <a:rPr lang="ru-RU" sz="40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Актуальность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95288" y="1058863"/>
            <a:ext cx="8435975" cy="3744912"/>
          </a:xfrm>
        </p:spPr>
        <p:txBody>
          <a:bodyPr/>
          <a:lstStyle/>
          <a:p>
            <a:pPr marL="0" indent="363538">
              <a:spcBef>
                <a:spcPts val="1200"/>
              </a:spcBef>
              <a:buFont typeface="Arial" charset="0"/>
              <a:buNone/>
            </a:pPr>
            <a:r>
              <a:rPr lang="ru-RU" sz="2200" smtClean="0"/>
              <a:t>В настоящее время современная эпидемиологическая ситуация в мире, внесла определенные изменения в систему образования - появилась необходимость  перехода образовательных организаций  на дистанционное обучение.</a:t>
            </a:r>
          </a:p>
          <a:p>
            <a:pPr marL="0" indent="363538">
              <a:spcBef>
                <a:spcPts val="1200"/>
              </a:spcBef>
              <a:buFont typeface="Arial" charset="0"/>
              <a:buNone/>
            </a:pPr>
            <a:r>
              <a:rPr lang="ru-RU" sz="2200" smtClean="0"/>
              <a:t>Использование в учебном процессе современных информационных технологий приобретает особую значимость, требует постоянного обобщения и обмена опытом. </a:t>
            </a:r>
          </a:p>
          <a:p>
            <a:pPr marL="0" indent="363538">
              <a:spcBef>
                <a:spcPts val="1200"/>
              </a:spcBef>
              <a:buFont typeface="Arial" charset="0"/>
              <a:buNone/>
            </a:pPr>
            <a:r>
              <a:rPr lang="ru-RU" sz="2200" smtClean="0"/>
              <a:t>Перевод обучающихся МБУ ДО "ДЮСШ" г. Кирсанова на дистанционную форму обучения осуществлен с </a:t>
            </a:r>
            <a:r>
              <a:rPr lang="ru-RU" sz="2200" b="1" smtClean="0"/>
              <a:t>6 апреля 2020 года</a:t>
            </a:r>
            <a:r>
              <a:rPr lang="ru-RU" sz="22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123825"/>
            <a:ext cx="8229600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Актуальность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8313" y="1058863"/>
            <a:ext cx="8147050" cy="1371600"/>
          </a:xfrm>
        </p:spPr>
        <p:txBody>
          <a:bodyPr/>
          <a:lstStyle/>
          <a:p>
            <a:pPr marL="0" indent="363538">
              <a:spcBef>
                <a:spcPts val="1200"/>
              </a:spcBef>
              <a:buFont typeface="Arial" charset="0"/>
              <a:buNone/>
            </a:pPr>
            <a:r>
              <a:rPr lang="ru-RU" sz="2200" smtClean="0"/>
              <a:t>Разработано «Положение об организации образовательного процесса в МБУ ДО «ДЮСШ», с использованием электронного обучения и  дистанционных образовательных технологий»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39750" y="2355850"/>
            <a:ext cx="38163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3538" eaLnBrk="0" hangingPunct="0">
              <a:spcBef>
                <a:spcPts val="1200"/>
              </a:spcBef>
              <a:buFont typeface="Arial" charset="0"/>
              <a:buNone/>
              <a:defRPr/>
            </a:pPr>
            <a:r>
              <a:rPr lang="ru-RU" sz="2200" dirty="0">
                <a:latin typeface="+mn-lt"/>
                <a:cs typeface="+mn-cs"/>
              </a:rPr>
              <a:t>На официальном сайте ОО создана страница «</a:t>
            </a:r>
            <a:r>
              <a:rPr lang="ru-RU" sz="2200" b="1" dirty="0">
                <a:latin typeface="+mn-lt"/>
                <a:cs typeface="+mn-cs"/>
              </a:rPr>
              <a:t>Дистанционное обучение</a:t>
            </a:r>
            <a:r>
              <a:rPr lang="ru-RU" sz="2200" dirty="0">
                <a:latin typeface="+mn-lt"/>
                <a:cs typeface="+mn-cs"/>
              </a:rPr>
              <a:t>» - </a:t>
            </a:r>
            <a:r>
              <a:rPr lang="en-US" sz="2200" dirty="0">
                <a:latin typeface="+mn-lt"/>
                <a:cs typeface="+mn-cs"/>
                <a:hlinkClick r:id="rId2"/>
              </a:rPr>
              <a:t>http://kirsanovsport.68edu.ru/?page_id=1950</a:t>
            </a:r>
            <a:endParaRPr lang="ru-RU" sz="2200" dirty="0">
              <a:latin typeface="+mn-lt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5719" t="12854" r="8573" b="4827"/>
          <a:stretch>
            <a:fillRect/>
          </a:stretch>
        </p:blipFill>
        <p:spPr bwMode="auto">
          <a:xfrm>
            <a:off x="4860032" y="2427734"/>
            <a:ext cx="360040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92725" y="987425"/>
            <a:ext cx="3600450" cy="3816350"/>
          </a:xfrm>
          <a:prstGeom prst="roundRect">
            <a:avLst>
              <a:gd name="adj" fmla="val 89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23825"/>
            <a:ext cx="8229600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Сведения о педагогических кадрах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95288" y="1276350"/>
            <a:ext cx="4895850" cy="3005138"/>
          </a:xfrm>
        </p:spPr>
        <p:txBody>
          <a:bodyPr/>
          <a:lstStyle/>
          <a:p>
            <a:pPr marL="0" indent="355600">
              <a:spcBef>
                <a:spcPts val="600"/>
              </a:spcBef>
              <a:buFont typeface="Arial" charset="0"/>
              <a:buNone/>
              <a:defRPr/>
            </a:pPr>
            <a:r>
              <a:rPr lang="ru-RU" sz="2200" dirty="0" smtClean="0"/>
              <a:t>В   настоящее время в МБУ ДО «ДЮСШ» г. Кирсанова педагогический коллектив составляет 15 человек: </a:t>
            </a:r>
          </a:p>
          <a:p>
            <a:pPr marL="0" indent="363538">
              <a:spcBef>
                <a:spcPts val="600"/>
              </a:spcBef>
              <a:defRPr/>
            </a:pPr>
            <a:r>
              <a:rPr lang="ru-RU" sz="2200" dirty="0" smtClean="0"/>
              <a:t>с высшим образованием -14</a:t>
            </a:r>
          </a:p>
          <a:p>
            <a:pPr marL="0" indent="363538">
              <a:spcBef>
                <a:spcPts val="600"/>
              </a:spcBef>
              <a:defRPr/>
            </a:pPr>
            <a:r>
              <a:rPr lang="ru-RU" sz="2200" dirty="0" smtClean="0"/>
              <a:t>с средним специальным – 1</a:t>
            </a:r>
          </a:p>
          <a:p>
            <a:pPr marL="0" indent="363538">
              <a:spcBef>
                <a:spcPts val="600"/>
              </a:spcBef>
              <a:defRPr/>
            </a:pPr>
            <a:r>
              <a:rPr lang="ru-RU" sz="2200" dirty="0" smtClean="0"/>
              <a:t>курсовая переподготовка  - 100% </a:t>
            </a:r>
          </a:p>
          <a:p>
            <a:pPr marL="0" indent="363538">
              <a:spcBef>
                <a:spcPts val="600"/>
              </a:spcBef>
              <a:buFont typeface="Arial" charset="0"/>
              <a:buNone/>
              <a:defRPr/>
            </a:pPr>
            <a:r>
              <a:rPr lang="ru-RU" sz="2200" dirty="0" smtClean="0"/>
              <a:t> </a:t>
            </a:r>
          </a:p>
          <a:p>
            <a:pPr>
              <a:spcBef>
                <a:spcPts val="600"/>
              </a:spcBef>
              <a:defRPr/>
            </a:pPr>
            <a:endParaRPr lang="ru-RU" sz="1600" dirty="0" smtClean="0"/>
          </a:p>
        </p:txBody>
      </p:sp>
      <p:pic>
        <p:nvPicPr>
          <p:cNvPr id="1026" name="Picture 2" descr="C:\Users\Maha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95375"/>
            <a:ext cx="38639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508625" y="1779588"/>
            <a:ext cx="3455988" cy="3024187"/>
          </a:xfrm>
          <a:prstGeom prst="roundRect">
            <a:avLst>
              <a:gd name="adj" fmla="val 89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388" y="1779588"/>
            <a:ext cx="5184775" cy="3024187"/>
          </a:xfrm>
          <a:prstGeom prst="roundRect">
            <a:avLst>
              <a:gd name="adj" fmla="val 89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857250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Численность обучающихся в МБУ ДО «ДЮСШ» </a:t>
            </a:r>
          </a:p>
        </p:txBody>
      </p:sp>
      <p:sp>
        <p:nvSpPr>
          <p:cNvPr id="6149" name="Объект 2"/>
          <p:cNvSpPr>
            <a:spLocks noGrp="1"/>
          </p:cNvSpPr>
          <p:nvPr>
            <p:ph idx="1"/>
          </p:nvPr>
        </p:nvSpPr>
        <p:spPr>
          <a:xfrm>
            <a:off x="323850" y="915988"/>
            <a:ext cx="8496300" cy="935037"/>
          </a:xfrm>
        </p:spPr>
        <p:txBody>
          <a:bodyPr/>
          <a:lstStyle/>
          <a:p>
            <a:pPr marL="0" indent="363538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Всего в МБУ ДО «ДЮСШ» обучается – 546 воспитанников</a:t>
            </a:r>
          </a:p>
          <a:p>
            <a:pPr marL="0" indent="363538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Количество групп – 31 </a:t>
            </a:r>
          </a:p>
        </p:txBody>
      </p:sp>
      <p:pic>
        <p:nvPicPr>
          <p:cNvPr id="2050" name="Picture 2" descr="C:\Users\Maha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488" y="1851670"/>
            <a:ext cx="3973512" cy="3035300"/>
          </a:xfrm>
          <a:prstGeom prst="rect">
            <a:avLst/>
          </a:prstGeom>
          <a:noFill/>
        </p:spPr>
      </p:pic>
      <p:pic>
        <p:nvPicPr>
          <p:cNvPr id="2051" name="Picture 3" descr="C:\Users\Mah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1670"/>
            <a:ext cx="5413376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123825"/>
            <a:ext cx="8229600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Формы и методы обучения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987425"/>
            <a:ext cx="4249738" cy="18002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700" dirty="0"/>
              <a:t>Методы взаимодействия обучающихся и тренера с информационно-образовательной средой и между </a:t>
            </a:r>
          </a:p>
          <a:p>
            <a:pPr>
              <a:defRPr/>
            </a:pPr>
            <a:r>
              <a:rPr lang="ru-RU" sz="1700" dirty="0"/>
              <a:t>собой (активные и </a:t>
            </a:r>
          </a:p>
          <a:p>
            <a:pPr>
              <a:defRPr/>
            </a:pPr>
            <a:r>
              <a:rPr lang="ru-RU" sz="1700" dirty="0"/>
              <a:t>интерактивные)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987425"/>
            <a:ext cx="4249737" cy="1800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700" dirty="0"/>
              <a:t>Методы организации и осуществления учебно-познавательной деятельности, методы трансляции учебных </a:t>
            </a:r>
          </a:p>
          <a:p>
            <a:pPr algn="r">
              <a:defRPr/>
            </a:pPr>
            <a:r>
              <a:rPr lang="ru-RU" sz="1700" dirty="0"/>
              <a:t>материалов (сетевая технология)</a:t>
            </a:r>
          </a:p>
          <a:p>
            <a:pPr algn="r">
              <a:defRPr/>
            </a:pPr>
            <a:endParaRPr lang="ru-RU" sz="17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825" y="2932113"/>
            <a:ext cx="4249738" cy="1800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700" dirty="0"/>
              <a:t>Методы стимулирования</a:t>
            </a:r>
          </a:p>
          <a:p>
            <a:pPr>
              <a:defRPr/>
            </a:pPr>
            <a:r>
              <a:rPr lang="ru-RU" sz="1700" dirty="0"/>
              <a:t> учебной деятельности (методы </a:t>
            </a:r>
          </a:p>
          <a:p>
            <a:pPr>
              <a:defRPr/>
            </a:pPr>
            <a:r>
              <a:rPr lang="ru-RU" sz="1700" dirty="0"/>
              <a:t>развития интереса и методы развития ответственности)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2932113"/>
            <a:ext cx="4249737" cy="18002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700" dirty="0"/>
              <a:t>Методы контроля и </a:t>
            </a:r>
          </a:p>
          <a:p>
            <a:pPr algn="r">
              <a:defRPr/>
            </a:pPr>
            <a:r>
              <a:rPr lang="ru-RU" sz="1700" dirty="0"/>
              <a:t>самоконтроля </a:t>
            </a:r>
          </a:p>
          <a:p>
            <a:pPr algn="r">
              <a:defRPr/>
            </a:pPr>
            <a:r>
              <a:rPr lang="ru-RU" sz="1700" dirty="0"/>
              <a:t>(индивидуальные и групповые, синхронные и асинхронные)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1188" y="842963"/>
            <a:ext cx="2881312" cy="2889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Индивидуальная форма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525" y="842963"/>
            <a:ext cx="2879725" cy="288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Индивидуальная форма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750" y="4587875"/>
            <a:ext cx="2879725" cy="287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Самостоятельная форма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95963" y="4587875"/>
            <a:ext cx="2808287" cy="287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Самостоятельная и групповая форма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3563938" y="1924050"/>
            <a:ext cx="2016125" cy="2016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/>
              <a:t>РЭШ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err="1"/>
              <a:t>Вконтакте</a:t>
            </a:r>
            <a:r>
              <a:rPr lang="en-US" b="1" dirty="0"/>
              <a:t>   </a:t>
            </a:r>
            <a:endParaRPr lang="ru-RU" b="1" dirty="0"/>
          </a:p>
          <a:p>
            <a:pPr algn="ctr">
              <a:spcBef>
                <a:spcPts val="0"/>
              </a:spcBef>
              <a:defRPr/>
            </a:pPr>
            <a:r>
              <a:rPr lang="en-US" b="1" dirty="0"/>
              <a:t> </a:t>
            </a:r>
            <a:r>
              <a:rPr lang="en-US" b="1" dirty="0" err="1"/>
              <a:t>WhatsApp</a:t>
            </a:r>
            <a:endParaRPr lang="ru-RU" b="1" dirty="0"/>
          </a:p>
          <a:p>
            <a:pPr algn="ctr">
              <a:spcBef>
                <a:spcPts val="0"/>
              </a:spcBef>
              <a:defRPr/>
            </a:pPr>
            <a:r>
              <a:rPr lang="ru-RU" b="1" dirty="0"/>
              <a:t>Сайт ОО</a:t>
            </a:r>
            <a:endParaRPr lang="en-US" b="1" dirty="0"/>
          </a:p>
          <a:p>
            <a:pPr algn="ctr">
              <a:spcBef>
                <a:spcPts val="0"/>
              </a:spcBef>
              <a:defRPr/>
            </a:pPr>
            <a:r>
              <a:rPr lang="en-US" b="1" dirty="0"/>
              <a:t>E-mail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713788" cy="857250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Образовательные и электронные ресурсы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/>
          <a:srcRect l="13258" t="12854" r="14566" b="9242"/>
          <a:stretch>
            <a:fillRect/>
          </a:stretch>
        </p:blipFill>
        <p:spPr bwMode="auto">
          <a:xfrm>
            <a:off x="6227763" y="1276350"/>
            <a:ext cx="2492375" cy="1511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6506" t="26772" r="15833" b="9126"/>
          <a:stretch>
            <a:fillRect/>
          </a:stretch>
        </p:blipFill>
        <p:spPr bwMode="auto">
          <a:xfrm>
            <a:off x="6227763" y="1276350"/>
            <a:ext cx="2520950" cy="15763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 l="24809" t="13499" r="14682" b="23410"/>
          <a:stretch>
            <a:fillRect/>
          </a:stretch>
        </p:blipFill>
        <p:spPr bwMode="auto">
          <a:xfrm>
            <a:off x="395288" y="3148013"/>
            <a:ext cx="2825750" cy="1655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/>
          <a:srcRect l="17429" t="12515" r="17819" b="12181"/>
          <a:stretch>
            <a:fillRect/>
          </a:stretch>
        </p:blipFill>
        <p:spPr bwMode="auto">
          <a:xfrm>
            <a:off x="6227763" y="3148013"/>
            <a:ext cx="2495550" cy="16303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 cstate="print"/>
          <a:srcRect l="7939" t="14844" r="36005" b="9641"/>
          <a:stretch>
            <a:fillRect/>
          </a:stretch>
        </p:blipFill>
        <p:spPr bwMode="auto">
          <a:xfrm>
            <a:off x="3563938" y="3148013"/>
            <a:ext cx="2203450" cy="16684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200" name="Содержимое 13"/>
          <p:cNvSpPr>
            <a:spLocks noGrp="1"/>
          </p:cNvSpPr>
          <p:nvPr>
            <p:ph idx="1"/>
          </p:nvPr>
        </p:nvSpPr>
        <p:spPr>
          <a:xfrm>
            <a:off x="395288" y="1203325"/>
            <a:ext cx="5940425" cy="1728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/>
              <a:t>Сообщество ВКонтакте -  </a:t>
            </a:r>
            <a:r>
              <a:rPr lang="en-US" sz="1800" u="sng" smtClean="0">
                <a:hlinkClick r:id="rId7"/>
              </a:rPr>
              <a:t>https</a:t>
            </a:r>
            <a:r>
              <a:rPr lang="ru-RU" sz="1800" u="sng" smtClean="0">
                <a:hlinkClick r:id="rId7"/>
              </a:rPr>
              <a:t>://</a:t>
            </a:r>
            <a:r>
              <a:rPr lang="en-US" sz="1800" u="sng" smtClean="0">
                <a:hlinkClick r:id="rId7"/>
              </a:rPr>
              <a:t>vk</a:t>
            </a:r>
            <a:r>
              <a:rPr lang="ru-RU" sz="1800" u="sng" smtClean="0">
                <a:hlinkClick r:id="rId7"/>
              </a:rPr>
              <a:t>.</a:t>
            </a:r>
            <a:r>
              <a:rPr lang="en-US" sz="1800" u="sng" smtClean="0">
                <a:hlinkClick r:id="rId7"/>
              </a:rPr>
              <a:t>com</a:t>
            </a:r>
            <a:r>
              <a:rPr lang="ru-RU" sz="1800" u="sng" smtClean="0">
                <a:hlinkClick r:id="rId7"/>
              </a:rPr>
              <a:t>/</a:t>
            </a:r>
            <a:r>
              <a:rPr lang="en-US" sz="1800" u="sng" smtClean="0">
                <a:hlinkClick r:id="rId7"/>
              </a:rPr>
              <a:t>public</a:t>
            </a:r>
            <a:r>
              <a:rPr lang="ru-RU" sz="1800" u="sng" smtClean="0">
                <a:hlinkClick r:id="rId7"/>
              </a:rPr>
              <a:t>195030886</a:t>
            </a:r>
            <a:r>
              <a:rPr lang="ru-RU" sz="180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                                               </a:t>
            </a:r>
            <a:r>
              <a:rPr lang="en-US" sz="1800" u="sng" smtClean="0">
                <a:hlinkClick r:id="rId8"/>
              </a:rPr>
              <a:t>https</a:t>
            </a:r>
            <a:r>
              <a:rPr lang="ru-RU" sz="1800" u="sng" smtClean="0">
                <a:hlinkClick r:id="rId8"/>
              </a:rPr>
              <a:t>://</a:t>
            </a:r>
            <a:r>
              <a:rPr lang="en-US" sz="1800" u="sng" smtClean="0">
                <a:hlinkClick r:id="rId8"/>
              </a:rPr>
              <a:t>vk</a:t>
            </a:r>
            <a:r>
              <a:rPr lang="ru-RU" sz="1800" u="sng" smtClean="0">
                <a:hlinkClick r:id="rId8"/>
              </a:rPr>
              <a:t>.</a:t>
            </a:r>
            <a:r>
              <a:rPr lang="en-US" sz="1800" u="sng" smtClean="0">
                <a:hlinkClick r:id="rId8"/>
              </a:rPr>
              <a:t>com</a:t>
            </a:r>
            <a:r>
              <a:rPr lang="ru-RU" sz="1800" u="sng" smtClean="0">
                <a:hlinkClick r:id="rId8"/>
              </a:rPr>
              <a:t>/</a:t>
            </a:r>
            <a:r>
              <a:rPr lang="en-US" sz="1800" u="sng" smtClean="0">
                <a:hlinkClick r:id="rId8"/>
              </a:rPr>
              <a:t>club</a:t>
            </a:r>
            <a:r>
              <a:rPr lang="ru-RU" sz="1800" u="sng" smtClean="0">
                <a:hlinkClick r:id="rId8"/>
              </a:rPr>
              <a:t>193952336</a:t>
            </a:r>
            <a:r>
              <a:rPr lang="ru-RU" sz="180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Больше чем урок - </a:t>
            </a:r>
            <a:r>
              <a:rPr lang="en-US" sz="1800" u="sng" smtClean="0">
                <a:hlinkClick r:id="rId9"/>
              </a:rPr>
              <a:t>http</a:t>
            </a:r>
            <a:r>
              <a:rPr lang="ru-RU" sz="1800" u="sng" smtClean="0">
                <a:hlinkClick r:id="rId9"/>
              </a:rPr>
              <a:t>://</a:t>
            </a:r>
            <a:r>
              <a:rPr lang="en-US" sz="1800" u="sng" smtClean="0">
                <a:hlinkClick r:id="rId9"/>
              </a:rPr>
              <a:t>academy</a:t>
            </a:r>
            <a:r>
              <a:rPr lang="ru-RU" sz="1800" u="sng" smtClean="0">
                <a:hlinkClick r:id="rId9"/>
              </a:rPr>
              <a:t>.</a:t>
            </a:r>
            <a:r>
              <a:rPr lang="en-US" sz="1800" u="sng" smtClean="0">
                <a:hlinkClick r:id="rId9"/>
              </a:rPr>
              <a:t>mosmetod</a:t>
            </a:r>
            <a:r>
              <a:rPr lang="ru-RU" sz="1800" u="sng" smtClean="0">
                <a:hlinkClick r:id="rId9"/>
              </a:rPr>
              <a:t>.</a:t>
            </a:r>
            <a:r>
              <a:rPr lang="en-US" sz="1800" u="sng" smtClean="0">
                <a:hlinkClick r:id="rId9"/>
              </a:rPr>
              <a:t>ru</a:t>
            </a:r>
            <a:r>
              <a:rPr lang="ru-RU" sz="1800" u="sng" smtClean="0">
                <a:hlinkClick r:id="rId9"/>
              </a:rPr>
              <a:t>/</a:t>
            </a:r>
            <a:r>
              <a:rPr lang="ru-RU" sz="180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Российская электронная школа- </a:t>
            </a:r>
            <a:r>
              <a:rPr lang="en-US" sz="1800" u="sng" smtClean="0">
                <a:hlinkClick r:id="rId10"/>
              </a:rPr>
              <a:t>https</a:t>
            </a:r>
            <a:r>
              <a:rPr lang="ru-RU" sz="1800" u="sng" smtClean="0">
                <a:hlinkClick r:id="rId10"/>
              </a:rPr>
              <a:t>://</a:t>
            </a:r>
            <a:r>
              <a:rPr lang="en-US" sz="1800" u="sng" smtClean="0">
                <a:hlinkClick r:id="rId10"/>
              </a:rPr>
              <a:t>resh</a:t>
            </a:r>
            <a:r>
              <a:rPr lang="ru-RU" sz="1800" u="sng" smtClean="0">
                <a:hlinkClick r:id="rId10"/>
              </a:rPr>
              <a:t>.</a:t>
            </a:r>
            <a:r>
              <a:rPr lang="en-US" sz="1800" u="sng" smtClean="0">
                <a:hlinkClick r:id="rId10"/>
              </a:rPr>
              <a:t>edu</a:t>
            </a:r>
            <a:r>
              <a:rPr lang="ru-RU" sz="1800" u="sng" smtClean="0">
                <a:hlinkClick r:id="rId10"/>
              </a:rPr>
              <a:t>.</a:t>
            </a:r>
            <a:r>
              <a:rPr lang="en-US" sz="1800" u="sng" smtClean="0">
                <a:hlinkClick r:id="rId10"/>
              </a:rPr>
              <a:t>ru</a:t>
            </a:r>
            <a:r>
              <a:rPr lang="ru-RU" sz="1800" u="sng" smtClean="0">
                <a:hlinkClick r:id="rId10"/>
              </a:rPr>
              <a:t>/</a:t>
            </a:r>
            <a:r>
              <a:rPr lang="ru-RU" sz="1800" smtClean="0"/>
              <a:t> </a:t>
            </a:r>
          </a:p>
          <a:p>
            <a:pPr marL="0" indent="0"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123825"/>
            <a:ext cx="8229600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Самостоятельная работа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362950" cy="3394075"/>
          </a:xfrm>
        </p:spPr>
        <p:txBody>
          <a:bodyPr rtlCol="0">
            <a:normAutofit fontScale="92500" lnSpcReduction="20000"/>
          </a:bodyPr>
          <a:lstStyle/>
          <a:p>
            <a:pPr marL="0" indent="363538">
              <a:spcBef>
                <a:spcPts val="1200"/>
              </a:spcBef>
              <a:buFont typeface="Arial" charset="0"/>
              <a:buNone/>
              <a:defRPr/>
            </a:pPr>
            <a:r>
              <a:rPr lang="ru-RU" sz="2200" dirty="0" smtClean="0"/>
              <a:t>Самостоятельная работа –  выполняется без непосредственного участия тренера, но по его заданию </a:t>
            </a:r>
          </a:p>
          <a:p>
            <a:pPr marL="0" indent="363538">
              <a:spcBef>
                <a:spcPts val="1200"/>
              </a:spcBef>
              <a:buFont typeface="Arial" charset="0"/>
              <a:buNone/>
              <a:defRPr/>
            </a:pPr>
            <a:r>
              <a:rPr lang="ru-RU" sz="2200" dirty="0" smtClean="0"/>
              <a:t>Задания для учащихся оформляются в виде планов конспектов, индивидуальных планов или маршрутных листов, в которых указывается:   </a:t>
            </a:r>
          </a:p>
          <a:p>
            <a:pPr marL="0" indent="363538">
              <a:spcBef>
                <a:spcPts val="1200"/>
              </a:spcBef>
              <a:buFontTx/>
              <a:buChar char="-"/>
              <a:defRPr/>
            </a:pPr>
            <a:r>
              <a:rPr lang="ru-RU" sz="2200" dirty="0" smtClean="0"/>
              <a:t>учебные материалы, содержащие теоретические и практические  задания, образцы выполнения упражнений, материалы для самопроверки, памятки, домашнее задание и т.д.</a:t>
            </a:r>
          </a:p>
          <a:p>
            <a:pPr marL="0" indent="539750">
              <a:spcBef>
                <a:spcPts val="1200"/>
              </a:spcBef>
              <a:buFont typeface="Arial" charset="0"/>
              <a:buNone/>
              <a:defRPr/>
            </a:pPr>
            <a:r>
              <a:rPr lang="en-US" sz="1900" dirty="0" smtClean="0">
                <a:hlinkClick r:id="rId2"/>
              </a:rPr>
              <a:t>https://vk.com/public195030886?w=wall-195030886_4</a:t>
            </a:r>
            <a:endParaRPr lang="ru-RU" sz="1900" dirty="0" smtClean="0"/>
          </a:p>
          <a:p>
            <a:pPr marL="0" indent="539750">
              <a:spcBef>
                <a:spcPts val="1200"/>
              </a:spcBef>
              <a:buFont typeface="Arial" charset="0"/>
              <a:buNone/>
              <a:defRPr/>
            </a:pPr>
            <a:r>
              <a:rPr lang="en-US" sz="1900" dirty="0" smtClean="0">
                <a:hlinkClick r:id="rId3"/>
              </a:rPr>
              <a:t>https://vk.com/public195030886?w=wall-195030886_2</a:t>
            </a:r>
            <a:endParaRPr lang="ru-RU" sz="1900" dirty="0" smtClean="0"/>
          </a:p>
          <a:p>
            <a:pPr marL="0" indent="539750">
              <a:spcBef>
                <a:spcPts val="1200"/>
              </a:spcBef>
              <a:buFont typeface="Arial" charset="0"/>
              <a:buNone/>
              <a:defRPr/>
            </a:pPr>
            <a:r>
              <a:rPr lang="en-US" sz="1900" dirty="0" smtClean="0">
                <a:hlinkClick r:id="rId4"/>
              </a:rPr>
              <a:t>https://vk.com/public195030886?w=wall-195030886_1</a:t>
            </a:r>
            <a:endParaRPr lang="en-US" sz="19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709863" y="968375"/>
            <a:ext cx="3671887" cy="4032250"/>
          </a:xfrm>
          <a:prstGeom prst="roundRect">
            <a:avLst>
              <a:gd name="adj" fmla="val 7672"/>
            </a:avLst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79388" y="123825"/>
            <a:ext cx="8785225" cy="857250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  <a:latin typeface="Impact" pitchFamily="34" charset="0"/>
                <a:cs typeface="Tahoma" pitchFamily="34" charset="0"/>
              </a:rPr>
              <a:t>Обратная связь педагога с обучающимися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555875" y="987425"/>
            <a:ext cx="4032250" cy="5762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Обратная связь осуществляется через:</a:t>
            </a:r>
          </a:p>
        </p:txBody>
      </p:sp>
      <p:grpSp>
        <p:nvGrpSpPr>
          <p:cNvPr id="10245" name="Группа 7"/>
          <p:cNvGrpSpPr>
            <a:grpSpLocks/>
          </p:cNvGrpSpPr>
          <p:nvPr/>
        </p:nvGrpSpPr>
        <p:grpSpPr bwMode="auto">
          <a:xfrm>
            <a:off x="387350" y="842963"/>
            <a:ext cx="2160588" cy="3960812"/>
            <a:chOff x="3707904" y="915566"/>
            <a:chExt cx="2160240" cy="396044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707904" y="1852103"/>
              <a:ext cx="2160240" cy="30239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/>
                <a:t>Для тренера  </a:t>
              </a:r>
              <a:r>
                <a:rPr lang="ru-RU" sz="1500" dirty="0"/>
                <a:t>- это получение информации об успешном  усвоении воспитанником учебного материала и дальнейшей корректировки учебной деятельности</a:t>
              </a:r>
            </a:p>
          </p:txBody>
        </p:sp>
        <p:pic>
          <p:nvPicPr>
            <p:cNvPr id="10261" name="Picture 5" descr="C:\Users\Maha\Desktop\Таня ДО\Титульники\трен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8527" y="915566"/>
              <a:ext cx="1350070" cy="123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6" name="Группа 13"/>
          <p:cNvGrpSpPr>
            <a:grpSpLocks/>
          </p:cNvGrpSpPr>
          <p:nvPr/>
        </p:nvGrpSpPr>
        <p:grpSpPr bwMode="auto">
          <a:xfrm>
            <a:off x="6519863" y="915988"/>
            <a:ext cx="2232025" cy="3959225"/>
            <a:chOff x="6444208" y="915566"/>
            <a:chExt cx="2232248" cy="396044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208" y="1850890"/>
              <a:ext cx="2232248" cy="302511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/>
                <a:t>Для обучающегося</a:t>
              </a:r>
              <a:r>
                <a:rPr lang="ru-RU" sz="1600" dirty="0"/>
                <a:t> - это получение информации о собственных достижениях и дефиците знаний для дальнейшего продвижения</a:t>
              </a:r>
            </a:p>
            <a:p>
              <a:pPr algn="ctr">
                <a:defRPr/>
              </a:pPr>
              <a:endParaRPr lang="ru-RU" sz="1600" dirty="0"/>
            </a:p>
            <a:p>
              <a:pPr algn="ctr">
                <a:defRPr/>
              </a:pPr>
              <a:endParaRPr lang="ru-RU" sz="1500" dirty="0"/>
            </a:p>
          </p:txBody>
        </p:sp>
        <p:pic>
          <p:nvPicPr>
            <p:cNvPr id="10259" name="Picture 7" descr="C:\Users\Maha\Desktop\Таня ДО\Титульники\тест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4356" y="915566"/>
              <a:ext cx="1269016" cy="1158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7" name="Группа 27"/>
          <p:cNvGrpSpPr>
            <a:grpSpLocks/>
          </p:cNvGrpSpPr>
          <p:nvPr/>
        </p:nvGrpSpPr>
        <p:grpSpPr bwMode="auto">
          <a:xfrm>
            <a:off x="2771775" y="1492250"/>
            <a:ext cx="3455988" cy="3513138"/>
            <a:chOff x="2709317" y="1563638"/>
            <a:chExt cx="3456383" cy="351353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131640" y="1635084"/>
              <a:ext cx="3034060" cy="50488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Сайт  МБУ ДО «ДЮСШ» </a:t>
              </a:r>
              <a:r>
                <a:rPr lang="en-US" sz="1400" dirty="0">
                  <a:hlinkClick r:id="rId4"/>
                </a:rPr>
                <a:t>http://kirsanovsport.68edu.ru/</a:t>
              </a:r>
              <a:endParaRPr lang="ru-RU" sz="140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131640" y="2336838"/>
              <a:ext cx="3034060" cy="5032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Сообщество </a:t>
              </a:r>
              <a:r>
                <a:rPr lang="ru-RU" sz="1400" b="1" dirty="0" err="1"/>
                <a:t>Вконтакте</a:t>
              </a:r>
              <a:endParaRPr lang="ru-RU" sz="1400" b="1" dirty="0"/>
            </a:p>
            <a:p>
              <a:pPr algn="ctr">
                <a:defRPr/>
              </a:pPr>
              <a:r>
                <a:rPr lang="en-US" sz="1400" dirty="0">
                  <a:hlinkClick r:id="rId5"/>
                </a:rPr>
                <a:t>https://vk.com/public195030886</a:t>
              </a:r>
              <a:endParaRPr lang="ru-RU" sz="14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131640" y="3037004"/>
              <a:ext cx="3034060" cy="504882"/>
            </a:xfrm>
            <a:prstGeom prst="roundRect">
              <a:avLst/>
            </a:prstGeom>
            <a:ln>
              <a:solidFill>
                <a:srgbClr val="387C4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err="1"/>
                <a:t>Whatsapp</a:t>
              </a:r>
              <a:r>
                <a:rPr lang="en-US" sz="1400" b="1" dirty="0"/>
                <a:t> (</a:t>
              </a:r>
              <a:r>
                <a:rPr lang="ru-RU" sz="1400" b="1" dirty="0"/>
                <a:t>чат, консультации</a:t>
              </a:r>
              <a:r>
                <a:rPr lang="en-US" sz="1400" b="1" dirty="0"/>
                <a:t>)</a:t>
              </a:r>
              <a:endParaRPr lang="ru-RU" sz="1400" b="1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131640" y="3729232"/>
              <a:ext cx="3034060" cy="5032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Skype</a:t>
              </a:r>
              <a:r>
                <a:rPr lang="ru-RU" sz="1400" b="1" dirty="0"/>
                <a:t> (видеоконференции)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131640" y="4415109"/>
              <a:ext cx="3034060" cy="5048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Электронная почта</a:t>
              </a:r>
            </a:p>
          </p:txBody>
        </p:sp>
        <p:pic>
          <p:nvPicPr>
            <p:cNvPr id="10253" name="Picture 11" descr="C:\Users\Maha\Desktop\Таня ДО\Титульники\pyfxrb.png"/>
            <p:cNvPicPr>
              <a:picLocks noChangeAspect="1" noChangeArrowheads="1"/>
            </p:cNvPicPr>
            <p:nvPr/>
          </p:nvPicPr>
          <p:blipFill>
            <a:blip r:embed="rId6" cstate="print"/>
            <a:srcRect l="73975" t="7645" r="4375" b="50307"/>
            <a:stretch>
              <a:fillRect/>
            </a:stretch>
          </p:blipFill>
          <p:spPr bwMode="auto">
            <a:xfrm>
              <a:off x="2728367" y="1563638"/>
              <a:ext cx="720080" cy="66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1" descr="C:\Users\Maha\Desktop\Таня ДО\Титульники\pyfxrb.png"/>
            <p:cNvPicPr>
              <a:picLocks noChangeAspect="1" noChangeArrowheads="1"/>
            </p:cNvPicPr>
            <p:nvPr/>
          </p:nvPicPr>
          <p:blipFill>
            <a:blip r:embed="rId6" cstate="print"/>
            <a:srcRect l="50310" t="11023" r="28040" b="46928"/>
            <a:stretch>
              <a:fillRect/>
            </a:stretch>
          </p:blipFill>
          <p:spPr bwMode="auto">
            <a:xfrm>
              <a:off x="2709317" y="3638153"/>
              <a:ext cx="720080" cy="66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1" descr="C:\Users\Maha\Desktop\Таня ДО\Титульники\pyfxrb.png"/>
            <p:cNvPicPr>
              <a:picLocks noChangeAspect="1" noChangeArrowheads="1"/>
            </p:cNvPicPr>
            <p:nvPr/>
          </p:nvPicPr>
          <p:blipFill>
            <a:blip r:embed="rId6" cstate="print"/>
            <a:srcRect l="26643" t="6755" r="51704" b="47374"/>
            <a:stretch>
              <a:fillRect/>
            </a:stretch>
          </p:blipFill>
          <p:spPr bwMode="auto">
            <a:xfrm>
              <a:off x="2718842" y="2903215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1" descr="C:\Users\Maha\Desktop\Таня ДО\Титульники\pyfxrb.png"/>
            <p:cNvPicPr>
              <a:picLocks noChangeAspect="1" noChangeArrowheads="1"/>
            </p:cNvPicPr>
            <p:nvPr/>
          </p:nvPicPr>
          <p:blipFill>
            <a:blip r:embed="rId6" cstate="print"/>
            <a:srcRect l="3609" t="7645" r="76544" b="50307"/>
            <a:stretch>
              <a:fillRect/>
            </a:stretch>
          </p:blipFill>
          <p:spPr bwMode="auto">
            <a:xfrm>
              <a:off x="2755606" y="2264668"/>
              <a:ext cx="660074" cy="66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1" descr="C:\Users\Maha\Desktop\Таня ДО\Титульники\pyfxrb.png"/>
            <p:cNvPicPr>
              <a:picLocks noChangeAspect="1" noChangeArrowheads="1"/>
            </p:cNvPicPr>
            <p:nvPr/>
          </p:nvPicPr>
          <p:blipFill>
            <a:blip r:embed="rId6" cstate="print"/>
            <a:srcRect l="64113" t="51736" r="12431" b="2393"/>
            <a:stretch>
              <a:fillRect/>
            </a:stretch>
          </p:blipFill>
          <p:spPr bwMode="auto">
            <a:xfrm>
              <a:off x="2709317" y="4357092"/>
              <a:ext cx="78008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475</Words>
  <Application>Microsoft Office PowerPoint</Application>
  <PresentationFormat>Экран (16:9)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«Модель реализации  образовательного процесса в  ОДО ФСН с применением дистанционных образовательных технологий»</vt:lpstr>
      <vt:lpstr>Актуальность</vt:lpstr>
      <vt:lpstr>Актуальность</vt:lpstr>
      <vt:lpstr>Сведения о педагогических кадрах</vt:lpstr>
      <vt:lpstr>Численность обучающихся в МБУ ДО «ДЮСШ» </vt:lpstr>
      <vt:lpstr>Формы и методы обучения</vt:lpstr>
      <vt:lpstr>Образовательные и электронные ресурсы</vt:lpstr>
      <vt:lpstr>Самостоятельная работа обучающихся</vt:lpstr>
      <vt:lpstr>Обратная связь педагога с обучающимися</vt:lpstr>
      <vt:lpstr>Проблемы дистанционного 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«Модель реализации образовательного процесса в ОДО ФСН с применением дистанционных образовательных технологий»</dc:title>
  <dc:creator>Мария Дмитриевна</dc:creator>
  <cp:lastModifiedBy>Мария Дмитриевна</cp:lastModifiedBy>
  <cp:revision>131</cp:revision>
  <dcterms:created xsi:type="dcterms:W3CDTF">2020-05-21T07:48:56Z</dcterms:created>
  <dcterms:modified xsi:type="dcterms:W3CDTF">2020-05-25T06:48:04Z</dcterms:modified>
</cp:coreProperties>
</file>